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7" r:id="rId2"/>
    <p:sldId id="258" r:id="rId3"/>
  </p:sldIdLst>
  <p:sldSz cx="6858000" cy="9906000" type="A4"/>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73">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ggins Ian" initials="WI"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01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3939" autoAdjust="0"/>
  </p:normalViewPr>
  <p:slideViewPr>
    <p:cSldViewPr snapToGrid="0" showGuides="1">
      <p:cViewPr varScale="1">
        <p:scale>
          <a:sx n="86" d="100"/>
          <a:sy n="86" d="100"/>
        </p:scale>
        <p:origin x="3472" y="216"/>
      </p:cViewPr>
      <p:guideLst>
        <p:guide orient="horz" pos="2473"/>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60" cy="497683"/>
          </a:xfrm>
          <a:prstGeom prst="rect">
            <a:avLst/>
          </a:prstGeom>
        </p:spPr>
        <p:txBody>
          <a:bodyPr vert="horz" lIns="92300" tIns="46150" rIns="92300" bIns="46150" rtlCol="0"/>
          <a:lstStyle>
            <a:lvl1pPr algn="l">
              <a:defRPr sz="1200"/>
            </a:lvl1pPr>
          </a:lstStyle>
          <a:p>
            <a:endParaRPr lang="en-GB"/>
          </a:p>
        </p:txBody>
      </p:sp>
      <p:sp>
        <p:nvSpPr>
          <p:cNvPr id="3" name="Date Placeholder 2"/>
          <p:cNvSpPr>
            <a:spLocks noGrp="1"/>
          </p:cNvSpPr>
          <p:nvPr>
            <p:ph type="dt" sz="quarter" idx="1"/>
          </p:nvPr>
        </p:nvSpPr>
        <p:spPr>
          <a:xfrm>
            <a:off x="3858293" y="0"/>
            <a:ext cx="2950460" cy="497683"/>
          </a:xfrm>
          <a:prstGeom prst="rect">
            <a:avLst/>
          </a:prstGeom>
        </p:spPr>
        <p:txBody>
          <a:bodyPr vert="horz" lIns="92300" tIns="46150" rIns="92300" bIns="46150" rtlCol="0"/>
          <a:lstStyle>
            <a:lvl1pPr algn="r">
              <a:defRPr sz="1200"/>
            </a:lvl1pPr>
          </a:lstStyle>
          <a:p>
            <a:fld id="{F3D9BB5C-C05E-4F06-AF80-0E4D67A8CB77}" type="datetimeFigureOut">
              <a:rPr lang="en-GB" smtClean="0"/>
              <a:t>01/06/2020</a:t>
            </a:fld>
            <a:endParaRPr lang="en-GB"/>
          </a:p>
        </p:txBody>
      </p:sp>
      <p:sp>
        <p:nvSpPr>
          <p:cNvPr id="4" name="Footer Placeholder 3"/>
          <p:cNvSpPr>
            <a:spLocks noGrp="1"/>
          </p:cNvSpPr>
          <p:nvPr>
            <p:ph type="ftr" sz="quarter" idx="2"/>
          </p:nvPr>
        </p:nvSpPr>
        <p:spPr>
          <a:xfrm>
            <a:off x="0" y="9443241"/>
            <a:ext cx="2950460" cy="497682"/>
          </a:xfrm>
          <a:prstGeom prst="rect">
            <a:avLst/>
          </a:prstGeom>
        </p:spPr>
        <p:txBody>
          <a:bodyPr vert="horz" lIns="92300" tIns="46150" rIns="92300" bIns="46150" rtlCol="0" anchor="b"/>
          <a:lstStyle>
            <a:lvl1pPr algn="l">
              <a:defRPr sz="1200"/>
            </a:lvl1pPr>
          </a:lstStyle>
          <a:p>
            <a:endParaRPr lang="en-GB"/>
          </a:p>
        </p:txBody>
      </p:sp>
      <p:sp>
        <p:nvSpPr>
          <p:cNvPr id="5" name="Slide Number Placeholder 4"/>
          <p:cNvSpPr>
            <a:spLocks noGrp="1"/>
          </p:cNvSpPr>
          <p:nvPr>
            <p:ph type="sldNum" sz="quarter" idx="3"/>
          </p:nvPr>
        </p:nvSpPr>
        <p:spPr>
          <a:xfrm>
            <a:off x="3858293" y="9443241"/>
            <a:ext cx="2950460" cy="497682"/>
          </a:xfrm>
          <a:prstGeom prst="rect">
            <a:avLst/>
          </a:prstGeom>
        </p:spPr>
        <p:txBody>
          <a:bodyPr vert="horz" lIns="92300" tIns="46150" rIns="92300" bIns="46150" rtlCol="0" anchor="b"/>
          <a:lstStyle>
            <a:lvl1pPr algn="r">
              <a:defRPr sz="1200"/>
            </a:lvl1pPr>
          </a:lstStyle>
          <a:p>
            <a:fld id="{B2E407F4-9F87-46F6-A613-2B2D2242E448}" type="slidenum">
              <a:rPr lang="en-GB" smtClean="0"/>
              <a:t>‹#›</a:t>
            </a:fld>
            <a:endParaRPr lang="en-GB"/>
          </a:p>
        </p:txBody>
      </p:sp>
    </p:spTree>
    <p:extLst>
      <p:ext uri="{BB962C8B-B14F-4D97-AF65-F5344CB8AC3E}">
        <p14:creationId xmlns:p14="http://schemas.microsoft.com/office/powerpoint/2010/main" val="361441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60" cy="497683"/>
          </a:xfrm>
          <a:prstGeom prst="rect">
            <a:avLst/>
          </a:prstGeom>
        </p:spPr>
        <p:txBody>
          <a:bodyPr vert="horz" lIns="92300" tIns="46150" rIns="92300" bIns="46150" rtlCol="0"/>
          <a:lstStyle>
            <a:lvl1pPr algn="l">
              <a:defRPr sz="1200"/>
            </a:lvl1pPr>
          </a:lstStyle>
          <a:p>
            <a:endParaRPr lang="en-GB"/>
          </a:p>
        </p:txBody>
      </p:sp>
      <p:sp>
        <p:nvSpPr>
          <p:cNvPr id="3" name="Date Placeholder 2"/>
          <p:cNvSpPr>
            <a:spLocks noGrp="1"/>
          </p:cNvSpPr>
          <p:nvPr>
            <p:ph type="dt" idx="1"/>
          </p:nvPr>
        </p:nvSpPr>
        <p:spPr>
          <a:xfrm>
            <a:off x="3858293" y="0"/>
            <a:ext cx="2950460" cy="497683"/>
          </a:xfrm>
          <a:prstGeom prst="rect">
            <a:avLst/>
          </a:prstGeom>
        </p:spPr>
        <p:txBody>
          <a:bodyPr vert="horz" lIns="92300" tIns="46150" rIns="92300" bIns="46150" rtlCol="0"/>
          <a:lstStyle>
            <a:lvl1pPr algn="r">
              <a:defRPr sz="1200"/>
            </a:lvl1pPr>
          </a:lstStyle>
          <a:p>
            <a:fld id="{ABF4D94D-1696-4706-B1FB-5ACD38431BBB}" type="datetimeFigureOut">
              <a:rPr lang="en-GB" smtClean="0"/>
              <a:t>01/06/2020</a:t>
            </a:fld>
            <a:endParaRPr lang="en-GB"/>
          </a:p>
        </p:txBody>
      </p:sp>
      <p:sp>
        <p:nvSpPr>
          <p:cNvPr id="4" name="Slide Image Placeholder 3"/>
          <p:cNvSpPr>
            <a:spLocks noGrp="1" noRot="1" noChangeAspect="1"/>
          </p:cNvSpPr>
          <p:nvPr>
            <p:ph type="sldImg" idx="2"/>
          </p:nvPr>
        </p:nvSpPr>
        <p:spPr>
          <a:xfrm>
            <a:off x="2114550" y="746125"/>
            <a:ext cx="2581275" cy="3729038"/>
          </a:xfrm>
          <a:prstGeom prst="rect">
            <a:avLst/>
          </a:prstGeom>
          <a:noFill/>
          <a:ln w="12700">
            <a:solidFill>
              <a:prstClr val="black"/>
            </a:solidFill>
          </a:ln>
        </p:spPr>
        <p:txBody>
          <a:bodyPr vert="horz" lIns="92300" tIns="46150" rIns="92300" bIns="46150" rtlCol="0" anchor="ctr"/>
          <a:lstStyle/>
          <a:p>
            <a:endParaRPr lang="en-GB"/>
          </a:p>
        </p:txBody>
      </p:sp>
      <p:sp>
        <p:nvSpPr>
          <p:cNvPr id="5" name="Notes Placeholder 4"/>
          <p:cNvSpPr>
            <a:spLocks noGrp="1"/>
          </p:cNvSpPr>
          <p:nvPr>
            <p:ph type="body" sz="quarter" idx="3"/>
          </p:nvPr>
        </p:nvSpPr>
        <p:spPr>
          <a:xfrm>
            <a:off x="680876" y="4722416"/>
            <a:ext cx="5448624" cy="4474369"/>
          </a:xfrm>
          <a:prstGeom prst="rect">
            <a:avLst/>
          </a:prstGeom>
        </p:spPr>
        <p:txBody>
          <a:bodyPr vert="horz" lIns="92300" tIns="46150" rIns="92300" bIns="4615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241"/>
            <a:ext cx="2950460" cy="497682"/>
          </a:xfrm>
          <a:prstGeom prst="rect">
            <a:avLst/>
          </a:prstGeom>
        </p:spPr>
        <p:txBody>
          <a:bodyPr vert="horz" lIns="92300" tIns="46150" rIns="92300" bIns="46150" rtlCol="0" anchor="b"/>
          <a:lstStyle>
            <a:lvl1pPr algn="l">
              <a:defRPr sz="1200"/>
            </a:lvl1pPr>
          </a:lstStyle>
          <a:p>
            <a:endParaRPr lang="en-GB"/>
          </a:p>
        </p:txBody>
      </p:sp>
      <p:sp>
        <p:nvSpPr>
          <p:cNvPr id="7" name="Slide Number Placeholder 6"/>
          <p:cNvSpPr>
            <a:spLocks noGrp="1"/>
          </p:cNvSpPr>
          <p:nvPr>
            <p:ph type="sldNum" sz="quarter" idx="5"/>
          </p:nvPr>
        </p:nvSpPr>
        <p:spPr>
          <a:xfrm>
            <a:off x="3858293" y="9443241"/>
            <a:ext cx="2950460" cy="497682"/>
          </a:xfrm>
          <a:prstGeom prst="rect">
            <a:avLst/>
          </a:prstGeom>
        </p:spPr>
        <p:txBody>
          <a:bodyPr vert="horz" lIns="92300" tIns="46150" rIns="92300" bIns="46150" rtlCol="0" anchor="b"/>
          <a:lstStyle>
            <a:lvl1pPr algn="r">
              <a:defRPr sz="1200"/>
            </a:lvl1pPr>
          </a:lstStyle>
          <a:p>
            <a:fld id="{CE4F2DCE-260D-44FE-A086-E102AB344600}" type="slidenum">
              <a:rPr lang="en-GB" smtClean="0"/>
              <a:t>‹#›</a:t>
            </a:fld>
            <a:endParaRPr lang="en-GB"/>
          </a:p>
        </p:txBody>
      </p:sp>
    </p:spTree>
    <p:extLst>
      <p:ext uri="{BB962C8B-B14F-4D97-AF65-F5344CB8AC3E}">
        <p14:creationId xmlns:p14="http://schemas.microsoft.com/office/powerpoint/2010/main" val="183994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4550" y="746125"/>
            <a:ext cx="2581275" cy="3729038"/>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E4F2DCE-260D-44FE-A086-E102AB344600}" type="slidenum">
              <a:rPr lang="en-GB" smtClean="0"/>
              <a:t>1</a:t>
            </a:fld>
            <a:endParaRPr lang="en-GB"/>
          </a:p>
        </p:txBody>
      </p:sp>
    </p:spTree>
    <p:extLst>
      <p:ext uri="{BB962C8B-B14F-4D97-AF65-F5344CB8AC3E}">
        <p14:creationId xmlns:p14="http://schemas.microsoft.com/office/powerpoint/2010/main" val="1342902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2066227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483903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1971955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4F89E4-CE77-4B5C-8E93-5F99F1D5FDF7}"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89528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F89E4-CE77-4B5C-8E93-5F99F1D5FDF7}" type="datetimeFigureOut">
              <a:rPr lang="en-GB" smtClean="0"/>
              <a:t>01/06/2020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64338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7"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2"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E4F89E4-CE77-4B5C-8E93-5F99F1D5FDF7}"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959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E4F89E4-CE77-4B5C-8E93-5F99F1D5FDF7}" type="datetimeFigureOut">
              <a:rPr lang="en-GB" smtClean="0"/>
              <a:t>01/06/2020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55176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E4F89E4-CE77-4B5C-8E93-5F99F1D5FDF7}" type="datetimeFigureOut">
              <a:rPr lang="en-GB" smtClean="0"/>
              <a:t>01/06/2020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18871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F89E4-CE77-4B5C-8E93-5F99F1D5FDF7}" type="datetimeFigureOut">
              <a:rPr lang="en-GB" smtClean="0"/>
              <a:t>01/06/2020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160804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406"/>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2" y="2072925"/>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F89E4-CE77-4B5C-8E93-5F99F1D5FDF7}"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844133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2"/>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F89E4-CE77-4B5C-8E93-5F99F1D5FDF7}" type="datetimeFigureOut">
              <a:rPr lang="en-GB" smtClean="0"/>
              <a:t>01/06/2020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76C79E-D1F6-42AA-8018-B9AB9E04C47B}" type="slidenum">
              <a:rPr lang="en-GB" smtClean="0"/>
              <a:t>‹#›</a:t>
            </a:fld>
            <a:endParaRPr lang="en-GB"/>
          </a:p>
        </p:txBody>
      </p:sp>
    </p:spTree>
    <p:extLst>
      <p:ext uri="{BB962C8B-B14F-4D97-AF65-F5344CB8AC3E}">
        <p14:creationId xmlns:p14="http://schemas.microsoft.com/office/powerpoint/2010/main" val="319077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3"/>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EE4F89E4-CE77-4B5C-8E93-5F99F1D5FDF7}" type="datetimeFigureOut">
              <a:rPr lang="en-GB" smtClean="0"/>
              <a:t>01/06/2020</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AB76C79E-D1F6-42AA-8018-B9AB9E04C47B}" type="slidenum">
              <a:rPr lang="en-GB" smtClean="0"/>
              <a:t>‹#›</a:t>
            </a:fld>
            <a:endParaRPr lang="en-GB"/>
          </a:p>
        </p:txBody>
      </p:sp>
    </p:spTree>
    <p:extLst>
      <p:ext uri="{BB962C8B-B14F-4D97-AF65-F5344CB8AC3E}">
        <p14:creationId xmlns:p14="http://schemas.microsoft.com/office/powerpoint/2010/main" val="425782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93358" y="2347921"/>
            <a:ext cx="5930900" cy="7017306"/>
          </a:xfrm>
          <a:prstGeom prst="rect">
            <a:avLst/>
          </a:prstGeom>
          <a:noFill/>
        </p:spPr>
        <p:txBody>
          <a:bodyPr wrap="square" rtlCol="0">
            <a:spAutoFit/>
          </a:bodyPr>
          <a:lstStyle/>
          <a:p>
            <a:pPr algn="ctr"/>
            <a:endParaRPr lang="en-GB" sz="2400" b="1"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Is your child…</a:t>
            </a:r>
          </a:p>
          <a:p>
            <a:pPr marL="285750" indent="-285750" algn="ctr">
              <a:buFont typeface="Arial" panose="020B0604020202020204" pitchFamily="34" charset="0"/>
              <a:buChar char="•"/>
            </a:pPr>
            <a:r>
              <a:rPr lang="en-GB" sz="2300" dirty="0">
                <a:latin typeface="Arial" panose="020B0604020202020204" pitchFamily="34" charset="0"/>
                <a:cs typeface="Arial" panose="020B0604020202020204" pitchFamily="34" charset="0"/>
              </a:rPr>
              <a:t>Aged 4 – 6 years old</a:t>
            </a:r>
          </a:p>
          <a:p>
            <a:pPr marL="285750" indent="-285750" algn="ctr">
              <a:buFont typeface="Arial" panose="020B0604020202020204" pitchFamily="34" charset="0"/>
              <a:buChar char="•"/>
            </a:pPr>
            <a:r>
              <a:rPr lang="en-GB" sz="2300" dirty="0">
                <a:latin typeface="Arial" panose="020B0604020202020204" pitchFamily="34" charset="0"/>
                <a:cs typeface="Arial" panose="020B0604020202020204" pitchFamily="34" charset="0"/>
              </a:rPr>
              <a:t>A bilateral cochlear implant user</a:t>
            </a:r>
          </a:p>
          <a:p>
            <a:pPr marL="285750" indent="-285750" algn="ctr">
              <a:spcAft>
                <a:spcPts val="1200"/>
              </a:spcAft>
              <a:buFont typeface="Arial" panose="020B0604020202020204" pitchFamily="34" charset="0"/>
              <a:buChar char="•"/>
            </a:pPr>
            <a:r>
              <a:rPr lang="en-GB" sz="2300" dirty="0">
                <a:latin typeface="Arial" panose="020B0604020202020204" pitchFamily="34" charset="0"/>
                <a:cs typeface="Arial" panose="020B0604020202020204" pitchFamily="34" charset="0"/>
              </a:rPr>
              <a:t>With English as their first language </a:t>
            </a:r>
          </a:p>
          <a:p>
            <a:pPr algn="ctr"/>
            <a:r>
              <a:rPr lang="en-GB" sz="2400" b="1" dirty="0">
                <a:latin typeface="Arial" panose="020B0604020202020204" pitchFamily="34" charset="0"/>
                <a:cs typeface="Arial" panose="020B0604020202020204" pitchFamily="34" charset="0"/>
              </a:rPr>
              <a:t>If so…</a:t>
            </a:r>
          </a:p>
          <a:p>
            <a:pPr algn="ctr">
              <a:spcAft>
                <a:spcPts val="1200"/>
              </a:spcAft>
            </a:pPr>
            <a:r>
              <a:rPr lang="en-GB" sz="2300" dirty="0">
                <a:latin typeface="Arial" panose="020B0604020202020204" pitchFamily="34" charset="0"/>
                <a:cs typeface="Arial" panose="020B0604020202020204" pitchFamily="34" charset="0"/>
              </a:rPr>
              <a:t>Please take part in a survey that examines how your child’s behaviour relates to their language ability.</a:t>
            </a:r>
          </a:p>
          <a:p>
            <a:pPr algn="ctr">
              <a:spcAft>
                <a:spcPts val="1200"/>
              </a:spcAft>
            </a:pPr>
            <a:endParaRPr lang="en-GB" sz="2300" dirty="0">
              <a:latin typeface="Arial" panose="020B0604020202020204" pitchFamily="34" charset="0"/>
              <a:cs typeface="Arial" panose="020B0604020202020204" pitchFamily="34" charset="0"/>
            </a:endParaRPr>
          </a:p>
          <a:p>
            <a:pPr algn="ctr">
              <a:spcAft>
                <a:spcPts val="1200"/>
              </a:spcAft>
            </a:pPr>
            <a:r>
              <a:rPr lang="en-GB" sz="2300" b="1" dirty="0">
                <a:latin typeface="Arial" panose="020B0604020202020204" pitchFamily="34" charset="0"/>
                <a:cs typeface="Arial" panose="020B0604020202020204" pitchFamily="34" charset="0"/>
              </a:rPr>
              <a:t>You can take part from your home and for your time…</a:t>
            </a:r>
          </a:p>
          <a:p>
            <a:pPr algn="ctr"/>
            <a:r>
              <a:rPr lang="en-GB" sz="2300" dirty="0">
                <a:latin typeface="Arial" panose="020B0604020202020204" pitchFamily="34" charset="0"/>
                <a:cs typeface="Arial" panose="020B0604020202020204" pitchFamily="34" charset="0"/>
              </a:rPr>
              <a:t>Your child will receive a voucher</a:t>
            </a:r>
          </a:p>
          <a:p>
            <a:pPr algn="ctr"/>
            <a:endParaRPr lang="en-GB" sz="2300" dirty="0">
              <a:latin typeface="Arial" panose="020B0604020202020204" pitchFamily="34" charset="0"/>
              <a:cs typeface="Arial" panose="020B0604020202020204" pitchFamily="34" charset="0"/>
            </a:endParaRPr>
          </a:p>
          <a:p>
            <a:pPr algn="ctr"/>
            <a:endParaRPr lang="en-GB" sz="2300" dirty="0">
              <a:latin typeface="Arial" panose="020B0604020202020204" pitchFamily="34" charset="0"/>
              <a:cs typeface="Arial" panose="020B0604020202020204" pitchFamily="34" charset="0"/>
            </a:endParaRPr>
          </a:p>
          <a:p>
            <a:pPr algn="ctr"/>
            <a:endParaRPr lang="en-GB" sz="2300" dirty="0">
              <a:latin typeface="Arial" panose="020B0604020202020204" pitchFamily="34" charset="0"/>
              <a:cs typeface="Arial" panose="020B0604020202020204" pitchFamily="34" charset="0"/>
            </a:endParaRPr>
          </a:p>
          <a:p>
            <a:pPr algn="ctr"/>
            <a:endParaRPr lang="en-GB" sz="23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p:txBody>
      </p:sp>
      <p:sp>
        <p:nvSpPr>
          <p:cNvPr id="36" name="TextBox 35"/>
          <p:cNvSpPr txBox="1"/>
          <p:nvPr/>
        </p:nvSpPr>
        <p:spPr>
          <a:xfrm>
            <a:off x="287737" y="7849547"/>
            <a:ext cx="6412833" cy="1631216"/>
          </a:xfrm>
          <a:prstGeom prst="rect">
            <a:avLst/>
          </a:prstGeom>
          <a:noFill/>
        </p:spPr>
        <p:txBody>
          <a:bodyPr wrap="square" rtlCol="0">
            <a:spAutoFit/>
          </a:bodyPr>
          <a:lstStyle/>
          <a:p>
            <a:pPr lvl="0" algn="ctr"/>
            <a:r>
              <a:rPr lang="en-GB" sz="2400" b="1" dirty="0">
                <a:solidFill>
                  <a:prstClr val="black"/>
                </a:solidFill>
                <a:latin typeface="Arial" pitchFamily="34" charset="0"/>
                <a:cs typeface="Arial" pitchFamily="34" charset="0"/>
              </a:rPr>
              <a:t>Contact Dr Rachael Lawrence:</a:t>
            </a:r>
            <a:endParaRPr lang="en-GB" sz="2400" dirty="0">
              <a:solidFill>
                <a:prstClr val="black"/>
              </a:solidFill>
              <a:latin typeface="Arial" pitchFamily="34" charset="0"/>
              <a:cs typeface="Arial" pitchFamily="34" charset="0"/>
            </a:endParaRPr>
          </a:p>
          <a:p>
            <a:pPr lvl="0" algn="ctr"/>
            <a:r>
              <a:rPr lang="en-GB" sz="2400" b="1" dirty="0">
                <a:solidFill>
                  <a:srgbClr val="DB0118"/>
                </a:solidFill>
                <a:latin typeface="Arial" pitchFamily="34" charset="0"/>
                <a:cs typeface="Arial" pitchFamily="34" charset="0"/>
              </a:rPr>
              <a:t>Email</a:t>
            </a:r>
            <a:r>
              <a:rPr lang="en-GB" sz="2400" dirty="0">
                <a:solidFill>
                  <a:srgbClr val="DB0118"/>
                </a:solidFill>
                <a:latin typeface="Arial" pitchFamily="34" charset="0"/>
                <a:cs typeface="Arial" pitchFamily="34" charset="0"/>
              </a:rPr>
              <a:t>: msxrl15@nottingham.ac.uk</a:t>
            </a:r>
          </a:p>
          <a:p>
            <a:pPr algn="ctr"/>
            <a:r>
              <a:rPr lang="en-GB" sz="2400" b="1" dirty="0">
                <a:solidFill>
                  <a:srgbClr val="DB0118"/>
                </a:solidFill>
                <a:latin typeface="Arial" pitchFamily="34" charset="0"/>
                <a:cs typeface="Arial" pitchFamily="34" charset="0"/>
              </a:rPr>
              <a:t>Or call</a:t>
            </a:r>
            <a:r>
              <a:rPr lang="en-GB" sz="2400" dirty="0">
                <a:solidFill>
                  <a:srgbClr val="DB0118"/>
                </a:solidFill>
                <a:latin typeface="Arial" pitchFamily="34" charset="0"/>
                <a:cs typeface="Arial" pitchFamily="34" charset="0"/>
              </a:rPr>
              <a:t>: 0115 823 2612</a:t>
            </a:r>
            <a:endParaRPr lang="en-GB" sz="2400" dirty="0">
              <a:solidFill>
                <a:prstClr val="black"/>
              </a:solidFill>
              <a:latin typeface="Arial" pitchFamily="34" charset="0"/>
              <a:cs typeface="Arial" pitchFamily="34" charset="0"/>
            </a:endParaRPr>
          </a:p>
          <a:p>
            <a:pPr lvl="0" algn="ctr"/>
            <a:r>
              <a:rPr lang="en-GB" sz="1400" b="1" dirty="0">
                <a:solidFill>
                  <a:prstClr val="black"/>
                </a:solidFill>
                <a:latin typeface="Arial" pitchFamily="34" charset="0"/>
                <a:cs typeface="Arial" pitchFamily="34" charset="0"/>
              </a:rPr>
              <a:t>Nottingham Biomedical Research Centre, </a:t>
            </a:r>
            <a:br>
              <a:rPr lang="en-GB" sz="1400" b="1" dirty="0">
                <a:solidFill>
                  <a:prstClr val="black"/>
                </a:solidFill>
                <a:latin typeface="Arial" pitchFamily="34" charset="0"/>
                <a:cs typeface="Arial" pitchFamily="34" charset="0"/>
              </a:rPr>
            </a:br>
            <a:r>
              <a:rPr lang="en-GB" sz="1400" b="1" dirty="0">
                <a:solidFill>
                  <a:prstClr val="black"/>
                </a:solidFill>
                <a:latin typeface="Arial" pitchFamily="34" charset="0"/>
                <a:cs typeface="Arial" pitchFamily="34" charset="0"/>
              </a:rPr>
              <a:t>113 The Ropewalk, Nottingham, NG1 5DU.</a:t>
            </a:r>
          </a:p>
        </p:txBody>
      </p:sp>
      <p:sp>
        <p:nvSpPr>
          <p:cNvPr id="6" name="Rectangle 5"/>
          <p:cNvSpPr/>
          <p:nvPr/>
        </p:nvSpPr>
        <p:spPr>
          <a:xfrm>
            <a:off x="0" y="1355221"/>
            <a:ext cx="6858000" cy="1018741"/>
          </a:xfrm>
          <a:prstGeom prst="rect">
            <a:avLst/>
          </a:prstGeom>
          <a:solidFill>
            <a:srgbClr val="DB011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rgbClr val="DB0118"/>
              </a:solidFill>
            </a:endParaRPr>
          </a:p>
        </p:txBody>
      </p:sp>
      <p:sp>
        <p:nvSpPr>
          <p:cNvPr id="8" name="TextBox 7"/>
          <p:cNvSpPr txBox="1"/>
          <p:nvPr/>
        </p:nvSpPr>
        <p:spPr>
          <a:xfrm>
            <a:off x="103792" y="1290452"/>
            <a:ext cx="6710032" cy="1077218"/>
          </a:xfrm>
          <a:prstGeom prst="rect">
            <a:avLst/>
          </a:prstGeom>
          <a:noFill/>
        </p:spPr>
        <p:txBody>
          <a:bodyPr wrap="square" rtlCol="0">
            <a:spAutoFit/>
          </a:bodyPr>
          <a:lstStyle/>
          <a:p>
            <a:pPr algn="ctr"/>
            <a:r>
              <a:rPr lang="en-US" sz="3200" b="1" dirty="0">
                <a:solidFill>
                  <a:schemeClr val="bg1"/>
                </a:solidFill>
                <a:latin typeface="Arial"/>
                <a:cs typeface="Arial"/>
              </a:rPr>
              <a:t>Participate in </a:t>
            </a:r>
            <a:r>
              <a:rPr lang="en-US" sz="3200" b="1" dirty="0" err="1">
                <a:solidFill>
                  <a:schemeClr val="bg1"/>
                </a:solidFill>
                <a:latin typeface="Arial"/>
                <a:cs typeface="Arial"/>
              </a:rPr>
              <a:t>behaviour</a:t>
            </a:r>
            <a:r>
              <a:rPr lang="en-US" sz="3200" b="1" dirty="0">
                <a:solidFill>
                  <a:schemeClr val="bg1"/>
                </a:solidFill>
                <a:latin typeface="Arial"/>
                <a:cs typeface="Arial"/>
              </a:rPr>
              <a:t> and language research!</a:t>
            </a:r>
            <a:endParaRPr lang="en-US" sz="3200" b="1" baseline="30000" dirty="0">
              <a:solidFill>
                <a:schemeClr val="bg1"/>
              </a:solidFill>
              <a:latin typeface="Arial"/>
              <a:cs typeface="Arial"/>
            </a:endParaRPr>
          </a:p>
        </p:txBody>
      </p:sp>
      <p:sp>
        <p:nvSpPr>
          <p:cNvPr id="10" name="TextBox 9"/>
          <p:cNvSpPr txBox="1"/>
          <p:nvPr/>
        </p:nvSpPr>
        <p:spPr>
          <a:xfrm>
            <a:off x="-14892" y="2386549"/>
            <a:ext cx="2628900" cy="461665"/>
          </a:xfrm>
          <a:prstGeom prst="rect">
            <a:avLst/>
          </a:prstGeom>
          <a:noFill/>
        </p:spPr>
        <p:txBody>
          <a:bodyPr wrap="square" rtlCol="0">
            <a:spAutoFit/>
          </a:bodyPr>
          <a:lstStyle/>
          <a:p>
            <a:r>
              <a:rPr lang="en-GB" sz="800" dirty="0">
                <a:latin typeface="Arial" panose="020B0604020202020204" pitchFamily="34" charset="0"/>
                <a:cs typeface="Arial" panose="020B0604020202020204" pitchFamily="34" charset="0"/>
              </a:rPr>
              <a:t>Version 1.0 – 01/06/2020</a:t>
            </a:r>
          </a:p>
          <a:p>
            <a:r>
              <a:rPr lang="en-GB" sz="800" dirty="0">
                <a:latin typeface="Arial" panose="020B0604020202020204" pitchFamily="34" charset="0"/>
                <a:cs typeface="Arial" panose="020B0604020202020204" pitchFamily="34" charset="0"/>
              </a:rPr>
              <a:t>IRAS ID 257177</a:t>
            </a:r>
          </a:p>
          <a:p>
            <a:r>
              <a:rPr lang="en-GB" sz="800" dirty="0">
                <a:latin typeface="Arial" panose="020B0604020202020204" pitchFamily="34" charset="0"/>
                <a:cs typeface="Arial" panose="020B0604020202020204" pitchFamily="34" charset="0"/>
              </a:rPr>
              <a:t>Pilot CI Group – Questionnaire Only </a:t>
            </a:r>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0237" y="259383"/>
            <a:ext cx="1836000" cy="83950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a:extLst>
              <a:ext uri="{FF2B5EF4-FFF2-40B4-BE49-F238E27FC236}">
                <a16:creationId xmlns:a16="http://schemas.microsoft.com/office/drawing/2014/main" id="{990E5F52-16A2-1C49-82FB-76CA57A700C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325" y="259383"/>
            <a:ext cx="1972735" cy="8281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96460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090" y="1360908"/>
            <a:ext cx="6172200" cy="6537502"/>
          </a:xfrm>
        </p:spPr>
        <p:txBody>
          <a:bodyPr>
            <a:normAutofit fontScale="55000" lnSpcReduction="20000"/>
          </a:bodyPr>
          <a:lstStyle/>
          <a:p>
            <a:pPr marL="0" indent="0" algn="just">
              <a:buNone/>
            </a:pPr>
            <a:r>
              <a:rPr lang="en-GB" i="1" dirty="0"/>
              <a:t>As an NHS organisation we use personally-identifiable information to conduct research to improve health, care and services. As a publicly-funded organisation, we have to ensure that it is in the public interest when we use personally-identifiable information from people who have agreed to take part in research.  This means that when you agree to take part in a research study, we will use your data in the ways needed to conduct and analyse the research study. </a:t>
            </a:r>
          </a:p>
          <a:p>
            <a:pPr marL="0" indent="0" algn="just">
              <a:buNone/>
            </a:pPr>
            <a:endParaRPr lang="en-GB" i="1" dirty="0"/>
          </a:p>
          <a:p>
            <a:pPr marL="0" indent="0" algn="just">
              <a:buNone/>
            </a:pPr>
            <a:r>
              <a:rPr lang="en-GB" i="1" dirty="0"/>
              <a:t>Your rights to access, change or move your information are limited, as we need to manage your information in specific ways in order for the research to be reliable and accurate. If you withdraw from the study, we will keep the information about you that we have already obtained only with your consent. To safeguard your rights, we will use the minimum personally-identifiable information possible. Health and care research should serve the public interest, which means that we have to demonstrate that our research serves the interests of society as a whole. We do this by following the UK Policy Framework for Health and Social Care Research.</a:t>
            </a:r>
            <a:endParaRPr lang="en-GB" dirty="0"/>
          </a:p>
          <a:p>
            <a:pPr marL="0" indent="0" algn="just">
              <a:buNone/>
            </a:pPr>
            <a:endParaRPr lang="en-GB" i="1" dirty="0"/>
          </a:p>
          <a:p>
            <a:pPr marL="0" indent="0" algn="just">
              <a:buNone/>
            </a:pPr>
            <a:r>
              <a:rPr lang="en-GB" i="1" dirty="0"/>
              <a:t>If you wish to raise a complaint on how we have handled your personal data, you can contact our Data Protection Officer who will investigate the matter. If you are not satisfied with our response or believe we are processing your personal data in a way that is not lawful you can complain to the Information Commissioner’s Office (ICO). Our Data Protection Officer is Rory King and you can contact him at rory.king@nuh.nhs.uk.</a:t>
            </a:r>
            <a:endParaRPr lang="en-GB" dirty="0"/>
          </a:p>
          <a:p>
            <a:pPr marL="0" indent="0">
              <a:buNone/>
            </a:pPr>
            <a:endParaRPr lang="en-GB" dirty="0"/>
          </a:p>
        </p:txBody>
      </p:sp>
    </p:spTree>
    <p:extLst>
      <p:ext uri="{BB962C8B-B14F-4D97-AF65-F5344CB8AC3E}">
        <p14:creationId xmlns:p14="http://schemas.microsoft.com/office/powerpoint/2010/main" val="1936205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2843</TotalTime>
  <Words>403</Words>
  <Application>Microsoft Macintosh PowerPoint</Application>
  <PresentationFormat>A4 Paper (210x297 mm)</PresentationFormat>
  <Paragraphs>27</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Company>University Of Nottingham</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Hall Deborah</dc:creator>
  <cp:lastModifiedBy>Rachael Lawrence</cp:lastModifiedBy>
  <cp:revision>242</cp:revision>
  <cp:lastPrinted>2019-04-08T12:16:25Z</cp:lastPrinted>
  <dcterms:created xsi:type="dcterms:W3CDTF">2013-01-09T17:04:59Z</dcterms:created>
  <dcterms:modified xsi:type="dcterms:W3CDTF">2020-06-01T13:52:02Z</dcterms:modified>
</cp:coreProperties>
</file>